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745" r:id="rId2"/>
    <p:sldId id="735" r:id="rId3"/>
    <p:sldId id="737" r:id="rId4"/>
    <p:sldId id="738" r:id="rId5"/>
    <p:sldId id="739" r:id="rId6"/>
    <p:sldId id="740" r:id="rId7"/>
    <p:sldId id="744" r:id="rId8"/>
    <p:sldId id="743" r:id="rId9"/>
    <p:sldId id="741" r:id="rId10"/>
    <p:sldId id="747" r:id="rId11"/>
    <p:sldId id="748" r:id="rId12"/>
    <p:sldId id="742" r:id="rId13"/>
    <p:sldId id="74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dier GODEFROY" initials="DG" lastIdx="1" clrIdx="0">
    <p:extLst>
      <p:ext uri="{19B8F6BF-5375-455C-9EA6-DF929625EA0E}">
        <p15:presenceInfo xmlns:p15="http://schemas.microsoft.com/office/powerpoint/2012/main" userId="f28c957f064796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C3EA6-A118-445B-9227-A63069677161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B70CD-0185-48FB-A206-58EE79137A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47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Bonjour à tous et bienvenue sur la formation du traitement des contacts , je suis Didier GODEFROY avec mon épouse Murielle nous sommes Leader d’Organisations chez LR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Beauty.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un premier temps je vais vous parler brièvement de l’intérêt à faire du parrainage et je vous invite à regarder le webinaire sur le site de formation/aides aux parrainages/les multiples intérêts du parrainage fait par  Clémence et Matthieu DORIVAL et dans un  second temps je vais vous expliquer comment aborder une fiche contact qui a fait une demande sur internet.  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B70CD-0185-48FB-A206-58EE79137A3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112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B70CD-0185-48FB-A206-58EE79137A3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959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B70CD-0185-48FB-A206-58EE79137A3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363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B70CD-0185-48FB-A206-58EE79137A3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40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bonus additionnels liés aux parrainages est votre deuxième source de revenu et pour rappel votre première source de revenu est votre marge commerciale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vous avons mis le tableau de bonus avec son chiffre d’affaire et son niveau de bonus et le bonus mensuel correspondant. Exemple du calcul du bonus mensuel TTC , je prends le chiffre d’affaire de 2000pw que je divise par deux qui donne 1000 GV , je fais 11% de 1000GV qui donne 110 euros que j’ajoute 20% de TVA On obtient 132 euros de bonus mensuel TTC,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B70CD-0185-48FB-A206-58EE79137A3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978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Exemples de bonus liés aux parrainages.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avons mis le tableau de bonus pour plus de compréhension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Isabelle à fait 500 points perso et elle atteint ne niveau de 6%......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B70CD-0185-48FB-A206-58EE79137A3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3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solutions pour trouver les contacts…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Contacts chauds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sont les personnes que vous connaissez. La famille, les proches, les amis, les collègues de travail, votre boulanger ou votre coiffeur ou garagiste…et aussi votre répertoire de téléphone.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Contacts réseaux sociaux chauds et froids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contacts réseaux chauds sont plus vos amis et connaissances et les contacts froids sont plus les amis des amis que vous ne connaissez pas.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Fiches contacts internet (contacts froids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se sont des personnes que vous ne connaissez pas.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B70CD-0185-48FB-A206-58EE79137A3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788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AdWords est une plateforme de publicité qui permet d’afficher des annonces publicitaires en première page Google du jour au lendemain. C’est une campagne payante.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Pages captures sont nos pages de publicités internet…</a:t>
            </a:r>
          </a:p>
          <a:p>
            <a:pPr marL="457200">
              <a:lnSpc>
                <a:spcPct val="107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pouvez nous indiquer aussi à quel moment de la journée ou de la semaine nous pouvons vous les envoyer. Plus le contact est traité rapidement plus le contact est de qualité.</a:t>
            </a:r>
          </a:p>
          <a:p>
            <a:pPr marL="457200">
              <a:lnSpc>
                <a:spcPct val="107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B70CD-0185-48FB-A206-58EE79137A3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711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B70CD-0185-48FB-A206-58EE79137A3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125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Vimeo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une plateforme de partage de Vidéo sur internet et PA que nous mettons à votre disposition est sans signature de notre part.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B70CD-0185-48FB-A206-58EE79137A3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006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B70CD-0185-48FB-A206-58EE79137A3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941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B70CD-0185-48FB-A206-58EE79137A3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44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4D4F7-783C-4179-86BE-1C140EFBA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13016B-0794-4554-AE75-53A17F03A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F41C95-BFF6-447F-8021-72AF4E85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0185-6B78-443C-ABEC-225DEA2F01E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3925A1-7372-44C9-BD52-26582F64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AEE1D3-F75D-4CA1-9C1E-31281D94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8714-0B98-4F4D-B3D8-ADC5A2F36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9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45419-B42E-4FD7-B296-6A0DF6799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C20443-D01B-4224-A9BE-A6ABCC2DF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0BA529-EEF4-4B6D-A971-A2DAB55E7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0185-6B78-443C-ABEC-225DEA2F01E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9A275B-2540-4F95-9250-F61E6D4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1D0E00-3399-4FCD-B531-D975B696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8714-0B98-4F4D-B3D8-ADC5A2F36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41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77B67B8-1CAC-459F-9E8B-09D8C43EA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B140C38-663A-4336-B5F3-2B927DFF0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43A256-CA74-406A-A595-20F9A32D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0185-6B78-443C-ABEC-225DEA2F01E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9E936D-0C0F-4094-926B-71821EE6E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167BA6-7532-4C4A-9809-2643FDFA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8714-0B98-4F4D-B3D8-ADC5A2F36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41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1DAC3F-43FB-4472-842A-AD1217690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7B9540-64B9-484E-85F7-8019B689D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D9189B-8B68-4589-A167-950116A3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0185-6B78-443C-ABEC-225DEA2F01E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E2C58C-6A1B-4864-B9CF-4510301C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7EB472-BC58-438A-9B99-D086690CC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8714-0B98-4F4D-B3D8-ADC5A2F36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32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93DAFC-2508-4084-93B2-1F28675A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BA71D2-0FF7-494A-AC0F-41D6B4B5C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220D1B-9A6B-4D80-9EA1-6B82602BB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0185-6B78-443C-ABEC-225DEA2F01E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AD81DF-C019-4CD8-A742-4862CB8FE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C79731-C660-4858-9EFF-FCE169B0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8714-0B98-4F4D-B3D8-ADC5A2F36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83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BBC716-CDCB-463A-A866-76CCDD42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3B70E8-8AA8-4AC6-82B1-AE6499791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72265D-2C60-4E11-8229-13FAE07C7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9F1911-A162-4BE4-B846-925ED8D9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0185-6B78-443C-ABEC-225DEA2F01E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751537-AEA2-4AEB-B1CC-534A972E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7756D5-011D-414C-A034-9755F091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8714-0B98-4F4D-B3D8-ADC5A2F36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11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0856E-43F3-45AC-A7F4-602DC595A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37B11C-948B-45D7-9304-EF339A8EF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021C18-D448-4EF1-B1AE-2ED4DE52B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4FC685-2A56-4725-9A32-9699493EC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F1F80DA-BA51-4F8A-8C9A-4888A04B3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7EE3AA6-4607-4AB9-85C4-EA5DB0F08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0185-6B78-443C-ABEC-225DEA2F01E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C2568B-667D-4F43-97CF-EE8E8650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09E4801-C199-4C4E-97A0-30FB10DA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8714-0B98-4F4D-B3D8-ADC5A2F36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22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55E85C-63E4-4595-BF31-D9D91BDA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65411C-AE8E-4613-B972-C74BDCAC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0185-6B78-443C-ABEC-225DEA2F01E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21F59C-93D1-4459-975B-A80DE64C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CF6B03-43A8-422A-98A5-B5773A0C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8714-0B98-4F4D-B3D8-ADC5A2F36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03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1088A7F-2B7C-47EC-BF4F-6681E0F2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0185-6B78-443C-ABEC-225DEA2F01E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82A465-3406-41B6-AEE5-8EA1AAF44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287F5E-6BB3-4931-94B9-874A9A8D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8714-0B98-4F4D-B3D8-ADC5A2F36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28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50FEC-3E4C-4910-9FD6-81F65FB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DFF245-F3E5-4AF4-AA09-E7C4212EC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1E952C-0930-4D55-86CD-8F027921A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A36E96-EF21-48B0-97CB-21C72FC86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0185-6B78-443C-ABEC-225DEA2F01E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A845E3-BCA7-40A5-9327-30B0BC2F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6F76B4-FF39-419A-8609-2B49D4CE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8714-0B98-4F4D-B3D8-ADC5A2F36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79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18152C-0BA8-41A1-BCFE-6BFEB3B4C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3174DC2-F358-4ACD-897F-2DD132C02B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01790F-ADB4-4E91-A616-05ADB12B3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5CB8CC-358E-42B1-85D6-A02C5C03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0185-6B78-443C-ABEC-225DEA2F01E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D83D9D-70F8-435B-B13E-3182608B3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26000B-87D6-4E9F-B431-E83787D4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8714-0B98-4F4D-B3D8-ADC5A2F36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0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6">
                <a:lumMod val="5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6530506-D5F7-40D4-9391-4BD284D66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0AE8EA-8B9E-49D5-8F0A-50B3BCDE3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B4543B-0589-41C6-A3BE-6DA914CB1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80185-6B78-443C-ABEC-225DEA2F01E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1FB36C-D3D5-4D5F-8767-9C21FDC8F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30EC72-0CF8-431C-9A0A-9B6F0615A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18714-0B98-4F4D-B3D8-ADC5A2F36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36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004888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rder.fr@lrword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vimeo.com/5004888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004888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order.fr@lrworld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otre-partenaire-aloe-vera.com/aides-aux-parrainag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9BBA3D-294C-417F-9FA9-20C9C6632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FBBEFB-681D-4883-B569-373F28067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8EB699E-9416-446B-8B91-16A84E4EA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8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F2BC5-8F59-4846-97CE-103ADFBA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728"/>
            <a:ext cx="8456802" cy="822123"/>
          </a:xfr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fr-FR" sz="4400" b="1" dirty="0">
                <a:solidFill>
                  <a:schemeClr val="tx1"/>
                </a:solidFill>
              </a:rPr>
            </a:br>
            <a:r>
              <a:rPr lang="fr-FR" sz="4400" b="1" dirty="0">
                <a:solidFill>
                  <a:schemeClr val="tx1"/>
                </a:solidFill>
              </a:rPr>
              <a:t>Le prospect est intéressé, mais il hésite …</a:t>
            </a:r>
            <a:br>
              <a:rPr lang="fr-FR" sz="4400" b="1" dirty="0">
                <a:solidFill>
                  <a:schemeClr val="tx1"/>
                </a:solidFill>
              </a:rPr>
            </a:br>
            <a:endParaRPr lang="fr-FR" dirty="0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47619715-8D0D-46EB-92B6-1D3D02D0E231}"/>
              </a:ext>
            </a:extLst>
          </p:cNvPr>
          <p:cNvSpPr/>
          <p:nvPr/>
        </p:nvSpPr>
        <p:spPr>
          <a:xfrm>
            <a:off x="947954" y="3020036"/>
            <a:ext cx="1208017" cy="408963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535059-0E8E-4361-B15B-61FF5C8203F5}"/>
              </a:ext>
            </a:extLst>
          </p:cNvPr>
          <p:cNvSpPr/>
          <p:nvPr/>
        </p:nvSpPr>
        <p:spPr>
          <a:xfrm>
            <a:off x="2265725" y="2852256"/>
            <a:ext cx="2583112" cy="78017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prospect a quelques hésitations ou objections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C0AC0679-6050-4877-A115-BAE649C076D9}"/>
              </a:ext>
            </a:extLst>
          </p:cNvPr>
          <p:cNvSpPr/>
          <p:nvPr/>
        </p:nvSpPr>
        <p:spPr>
          <a:xfrm>
            <a:off x="5049823" y="3028258"/>
            <a:ext cx="978408" cy="400741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0C4879-871C-457C-8D8F-DC8EB4F720CB}"/>
              </a:ext>
            </a:extLst>
          </p:cNvPr>
          <p:cNvSpPr/>
          <p:nvPr/>
        </p:nvSpPr>
        <p:spPr>
          <a:xfrm>
            <a:off x="6279551" y="2629947"/>
            <a:ext cx="5014829" cy="12247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Envoyer un lien de présentation d’activité par mail et/ou par SMS</a:t>
            </a:r>
            <a:r>
              <a:rPr lang="fr-FR" b="1" i="0" u="none" strike="noStrike" dirty="0">
                <a:solidFill>
                  <a:schemeClr val="accent1"/>
                </a:solidFill>
                <a:effectLst/>
                <a:latin typeface="Roboto"/>
                <a:hlinkClick r:id="rId3" tooltip="https://vimeo.com/50048880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https://vimeo.com/500488800</a:t>
            </a:r>
            <a:endParaRPr lang="fr-F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rappeler la personne par la suite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4546302C-FB35-44C1-B09E-2ECF75B6D6DB}"/>
              </a:ext>
            </a:extLst>
          </p:cNvPr>
          <p:cNvSpPr/>
          <p:nvPr/>
        </p:nvSpPr>
        <p:spPr>
          <a:xfrm>
            <a:off x="1006680" y="5115184"/>
            <a:ext cx="1149291" cy="39218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6CFD88-2C90-4A3F-93AE-B75FFD66793A}"/>
              </a:ext>
            </a:extLst>
          </p:cNvPr>
          <p:cNvSpPr/>
          <p:nvPr/>
        </p:nvSpPr>
        <p:spPr>
          <a:xfrm>
            <a:off x="2265725" y="4913849"/>
            <a:ext cx="2583112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prospect  ne veut pas  démarrer pour le moment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10B4B228-3E57-446E-A193-4ED64E4EAC43}"/>
              </a:ext>
            </a:extLst>
          </p:cNvPr>
          <p:cNvSpPr/>
          <p:nvPr/>
        </p:nvSpPr>
        <p:spPr>
          <a:xfrm>
            <a:off x="5049823" y="5192785"/>
            <a:ext cx="978408" cy="33773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B1308C-7F9F-4174-9213-458A8D5E3C9F}"/>
              </a:ext>
            </a:extLst>
          </p:cNvPr>
          <p:cNvSpPr/>
          <p:nvPr/>
        </p:nvSpPr>
        <p:spPr>
          <a:xfrm>
            <a:off x="6279551" y="4666374"/>
            <a:ext cx="5014828" cy="1409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Je suis à votre disposition pour tous renseignements complémentaires »</a:t>
            </a:r>
          </a:p>
          <a:p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Eventuellement envoyer des relances de temps en temps par sms ou e-mail. </a:t>
            </a:r>
          </a:p>
          <a:p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Envoyer la newsletter régulièrement… </a:t>
            </a:r>
          </a:p>
        </p:txBody>
      </p:sp>
    </p:spTree>
    <p:extLst>
      <p:ext uri="{BB962C8B-B14F-4D97-AF65-F5344CB8AC3E}">
        <p14:creationId xmlns:p14="http://schemas.microsoft.com/office/powerpoint/2010/main" val="30664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05CAEF-3EC1-4E2E-9B34-B4A99A344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54" y="154944"/>
            <a:ext cx="6443096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 sz="4000" b="1" dirty="0"/>
              <a:t>Inscription d’un partenaire par votre e-shop. 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AA1E32B6-FDCB-4582-B370-1AA840C6FF1B}"/>
              </a:ext>
            </a:extLst>
          </p:cNvPr>
          <p:cNvSpPr/>
          <p:nvPr/>
        </p:nvSpPr>
        <p:spPr>
          <a:xfrm>
            <a:off x="141365" y="2211606"/>
            <a:ext cx="772915" cy="37750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1C418-D1D2-41C2-8D3B-4F2A656DA559}"/>
              </a:ext>
            </a:extLst>
          </p:cNvPr>
          <p:cNvSpPr/>
          <p:nvPr/>
        </p:nvSpPr>
        <p:spPr>
          <a:xfrm>
            <a:off x="966940" y="1929238"/>
            <a:ext cx="4098182" cy="10680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Inscription d’un partenaire par votre e-shop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64E53199-098D-410F-9CE7-288E91DAFFE4}"/>
              </a:ext>
            </a:extLst>
          </p:cNvPr>
          <p:cNvSpPr/>
          <p:nvPr/>
        </p:nvSpPr>
        <p:spPr>
          <a:xfrm>
            <a:off x="5117782" y="2305454"/>
            <a:ext cx="877746" cy="38910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33DFB2-2202-49B1-8AA7-6EE787D5B373}"/>
              </a:ext>
            </a:extLst>
          </p:cNvPr>
          <p:cNvSpPr txBox="1"/>
          <p:nvPr/>
        </p:nvSpPr>
        <p:spPr>
          <a:xfrm>
            <a:off x="6048188" y="1653955"/>
            <a:ext cx="6055107" cy="507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L’inscription n’est que pour les VDI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clique sur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veux devenir partenaire LR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ajoute le kit de démarrage à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 euros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son panier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a la possibilité d’ajouter un set complémentaire à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-50%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va vers la caisse et crée un compte client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remplie la fiche de renseignements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vérifie son adresse de facturation/livraison/paiement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son aperçu de commande, le futur partenaire doit impérativement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inscrire votre n° de partenaire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il clique sur acheter maintenant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enregistre sa carte bleue, il clique sur continuer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Finalisation de la commande avec confirmation par mail et l’acceptation de transmettre ses données à son parrain ou sa marraine (inévitable lorsqu’il devient VDI).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valider son statut de VDI, LR lui envoie par mail le 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FORMULAIRE JE VEUX DEVENIR PARTENAIRE LR »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renseigne le document, il date et signe les deux pages, et les  envoie par mail à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order.fr@lrword.com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èche : virage 12">
            <a:extLst>
              <a:ext uri="{FF2B5EF4-FFF2-40B4-BE49-F238E27FC236}">
                <a16:creationId xmlns:a16="http://schemas.microsoft.com/office/drawing/2014/main" id="{B33D4BA9-CFBB-4383-A4AB-4A9F6753FCE6}"/>
              </a:ext>
            </a:extLst>
          </p:cNvPr>
          <p:cNvSpPr/>
          <p:nvPr/>
        </p:nvSpPr>
        <p:spPr>
          <a:xfrm rot="16200000">
            <a:off x="3685595" y="4569202"/>
            <a:ext cx="757359" cy="3568773"/>
          </a:xfrm>
          <a:prstGeom prst="ben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326A09F-3F16-4899-BDD2-346B8D90510A}"/>
              </a:ext>
            </a:extLst>
          </p:cNvPr>
          <p:cNvSpPr txBox="1"/>
          <p:nvPr/>
        </p:nvSpPr>
        <p:spPr>
          <a:xfrm>
            <a:off x="310101" y="4137433"/>
            <a:ext cx="5363515" cy="1754326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Assurez–vous que le futur partenaire à bien reçu par mail le formulaire deux pages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je veux devenir partenaire LR »  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pas reçu, faire suivre le document qui est téléchargeable sur votre site LR dans téléchargement/parrainage et les envoyer à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order.fr@lrword.com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non il ne sera pas enregistré!!!</a:t>
            </a:r>
          </a:p>
        </p:txBody>
      </p:sp>
    </p:spTree>
    <p:extLst>
      <p:ext uri="{BB962C8B-B14F-4D97-AF65-F5344CB8AC3E}">
        <p14:creationId xmlns:p14="http://schemas.microsoft.com/office/powerpoint/2010/main" val="227552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5B240F-81FC-4365-90CC-D8486586EA67}"/>
              </a:ext>
            </a:extLst>
          </p:cNvPr>
          <p:cNvSpPr/>
          <p:nvPr/>
        </p:nvSpPr>
        <p:spPr>
          <a:xfrm>
            <a:off x="3376339" y="527130"/>
            <a:ext cx="4477706" cy="895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Quelques conseils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522DCE-AC61-4721-A9ED-489854C0F37E}"/>
              </a:ext>
            </a:extLst>
          </p:cNvPr>
          <p:cNvSpPr txBox="1"/>
          <p:nvPr/>
        </p:nvSpPr>
        <p:spPr>
          <a:xfrm>
            <a:off x="1142264" y="1985956"/>
            <a:ext cx="7536550" cy="589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 remettre régulièrement en question pour progresser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D01A27-A449-4C75-9DF3-4AE61B2B7422}"/>
              </a:ext>
            </a:extLst>
          </p:cNvPr>
          <p:cNvSpPr txBox="1"/>
          <p:nvPr/>
        </p:nvSpPr>
        <p:spPr>
          <a:xfrm>
            <a:off x="1142264" y="3995340"/>
            <a:ext cx="1030305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accent4"/>
                </a:solidFill>
              </a:rPr>
              <a:t>Ne pas s’attarder sur des prospects qui ne répondent pas, passer au suivant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97E3E0-0F8A-4127-B9C2-9B8A51DB2174}"/>
              </a:ext>
            </a:extLst>
          </p:cNvPr>
          <p:cNvSpPr txBox="1"/>
          <p:nvPr/>
        </p:nvSpPr>
        <p:spPr>
          <a:xfrm>
            <a:off x="1142264" y="2990648"/>
            <a:ext cx="984864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accent2"/>
                </a:solidFill>
              </a:rPr>
              <a:t>Ne jamais abandonner, les échecs servent de formation</a:t>
            </a:r>
          </a:p>
        </p:txBody>
      </p:sp>
    </p:spTree>
    <p:extLst>
      <p:ext uri="{BB962C8B-B14F-4D97-AF65-F5344CB8AC3E}">
        <p14:creationId xmlns:p14="http://schemas.microsoft.com/office/powerpoint/2010/main" val="182810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9A8ECA-F5B5-407D-9B12-8E6B360CC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758"/>
            <a:ext cx="10515600" cy="4327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000" b="1" u="sng" dirty="0">
                <a:solidFill>
                  <a:srgbClr val="00B0F0"/>
                </a:solidFill>
              </a:rPr>
              <a:t>Merci pour votre écoute,</a:t>
            </a:r>
          </a:p>
          <a:p>
            <a:pPr marL="0" indent="0" algn="ctr">
              <a:buNone/>
            </a:pPr>
            <a:r>
              <a:rPr lang="fr-FR" sz="6000" b="1" u="sng" dirty="0">
                <a:solidFill>
                  <a:srgbClr val="00B0F0"/>
                </a:solidFill>
              </a:rPr>
              <a:t>N’hésitez pas à solliciter</a:t>
            </a:r>
          </a:p>
          <a:p>
            <a:pPr marL="0" indent="0" algn="ctr">
              <a:buNone/>
            </a:pPr>
            <a:r>
              <a:rPr lang="fr-FR" sz="6000" b="1" u="sng" dirty="0">
                <a:solidFill>
                  <a:srgbClr val="00B0F0"/>
                </a:solidFill>
              </a:rPr>
              <a:t>Vos parrains et marraines </a:t>
            </a:r>
          </a:p>
          <a:p>
            <a:pPr marL="0" indent="0" algn="ctr">
              <a:buNone/>
            </a:pPr>
            <a:r>
              <a:rPr lang="fr-FR" sz="6000" b="1" u="sng" dirty="0">
                <a:solidFill>
                  <a:srgbClr val="00B0F0"/>
                </a:solidFill>
              </a:rPr>
              <a:t>Et votre </a:t>
            </a:r>
            <a:r>
              <a:rPr lang="fr-FR" sz="6000" b="1" u="sng" dirty="0" err="1">
                <a:solidFill>
                  <a:srgbClr val="00B0F0"/>
                </a:solidFill>
              </a:rPr>
              <a:t>upline</a:t>
            </a:r>
            <a:r>
              <a:rPr lang="fr-FR" sz="6000" b="1" u="sng" dirty="0">
                <a:solidFill>
                  <a:srgbClr val="00B0F0"/>
                </a:solidFill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87216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6">
                <a:lumMod val="5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3080D3-B123-4178-9F3E-3D569147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7FD3-A23B-4FC0-8BD3-8E60155E8A7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8988A2-8D8B-4C35-B2DE-C42A526C1967}"/>
              </a:ext>
            </a:extLst>
          </p:cNvPr>
          <p:cNvSpPr/>
          <p:nvPr/>
        </p:nvSpPr>
        <p:spPr>
          <a:xfrm>
            <a:off x="844950" y="200899"/>
            <a:ext cx="8921499" cy="1222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</a:rPr>
              <a:t>2</a:t>
            </a:r>
            <a:r>
              <a:rPr lang="fr-FR" sz="4000" b="1" baseline="30000" dirty="0">
                <a:solidFill>
                  <a:schemeClr val="tx1"/>
                </a:solidFill>
              </a:rPr>
              <a:t>ème</a:t>
            </a:r>
            <a:r>
              <a:rPr lang="fr-FR" sz="4000" b="1" dirty="0">
                <a:solidFill>
                  <a:schemeClr val="tx1"/>
                </a:solidFill>
              </a:rPr>
              <a:t> source de revenu: </a:t>
            </a:r>
          </a:p>
          <a:p>
            <a:pPr algn="ctr"/>
            <a:r>
              <a:rPr lang="fr-FR" sz="4000" b="1" dirty="0">
                <a:solidFill>
                  <a:schemeClr val="tx1"/>
                </a:solidFill>
              </a:rPr>
              <a:t>le bonus additionnel lié aux parrainages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0DE4273A-057F-4B5B-BA43-7B29B9EAF9FB}"/>
              </a:ext>
            </a:extLst>
          </p:cNvPr>
          <p:cNvGraphicFramePr>
            <a:graphicFrameLocks noGrp="1"/>
          </p:cNvGraphicFramePr>
          <p:nvPr/>
        </p:nvGraphicFramePr>
        <p:xfrm>
          <a:off x="237392" y="2546448"/>
          <a:ext cx="519625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508">
                  <a:extLst>
                    <a:ext uri="{9D8B030D-6E8A-4147-A177-3AD203B41FA5}">
                      <a16:colId xmlns:a16="http://schemas.microsoft.com/office/drawing/2014/main" val="3475470302"/>
                    </a:ext>
                  </a:extLst>
                </a:gridCol>
                <a:gridCol w="1755373">
                  <a:extLst>
                    <a:ext uri="{9D8B030D-6E8A-4147-A177-3AD203B41FA5}">
                      <a16:colId xmlns:a16="http://schemas.microsoft.com/office/drawing/2014/main" val="1784124516"/>
                    </a:ext>
                  </a:extLst>
                </a:gridCol>
                <a:gridCol w="1755373">
                  <a:extLst>
                    <a:ext uri="{9D8B030D-6E8A-4147-A177-3AD203B41FA5}">
                      <a16:colId xmlns:a16="http://schemas.microsoft.com/office/drawing/2014/main" val="2997453012"/>
                    </a:ext>
                  </a:extLst>
                </a:gridCol>
              </a:tblGrid>
              <a:tr h="31515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Niveau de Bonus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Chiffre d’affaire ou PW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Bonus mensuel TTC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108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250 PW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600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500 PW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153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1000 PW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443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2000 PW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573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4000 PW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jusqu’à 400 €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518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8000 PW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Jusqu’à 800 €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90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12000 PW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 partir de 800 €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10535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F4B8664-D62A-4DFC-9D07-37E2AF542AF9}"/>
              </a:ext>
            </a:extLst>
          </p:cNvPr>
          <p:cNvSpPr/>
          <p:nvPr/>
        </p:nvSpPr>
        <p:spPr>
          <a:xfrm>
            <a:off x="1351755" y="1855177"/>
            <a:ext cx="2862017" cy="464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Tableau de bonus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5110D6-1E45-4DD3-8DDE-C7D97B1239C2}"/>
              </a:ext>
            </a:extLst>
          </p:cNvPr>
          <p:cNvSpPr txBox="1"/>
          <p:nvPr/>
        </p:nvSpPr>
        <p:spPr>
          <a:xfrm>
            <a:off x="5943599" y="2546448"/>
            <a:ext cx="51604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4"/>
                </a:solidFill>
              </a:rPr>
              <a:t>Pour atteindre les niveaux supérieurs, on ne peux pas le faire uniquement par la vente, puisque les PW perso sont limités à 3900 PW</a:t>
            </a:r>
          </a:p>
          <a:p>
            <a:pPr algn="ctr"/>
            <a:endParaRPr lang="fr-FR" sz="2000" b="1" dirty="0">
              <a:solidFill>
                <a:schemeClr val="accent4"/>
              </a:solidFill>
            </a:endParaRPr>
          </a:p>
          <a:p>
            <a:pPr algn="ctr"/>
            <a:r>
              <a:rPr lang="fr-FR" sz="2000" b="1" dirty="0">
                <a:solidFill>
                  <a:schemeClr val="accent2">
                    <a:lumMod val="50000"/>
                  </a:schemeClr>
                </a:solidFill>
              </a:rPr>
              <a:t>Donc pour atteindre les niveaux supérieurs de 14%, 16% et 21%, il va vous falloir obligatoirement parrainer!</a:t>
            </a:r>
          </a:p>
        </p:txBody>
      </p:sp>
    </p:spTree>
    <p:extLst>
      <p:ext uri="{BB962C8B-B14F-4D97-AF65-F5344CB8AC3E}">
        <p14:creationId xmlns:p14="http://schemas.microsoft.com/office/powerpoint/2010/main" val="278230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3080D3-B123-4178-9F3E-3D569147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7FD3-A23B-4FC0-8BD3-8E60155E8A7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8988A2-8D8B-4C35-B2DE-C42A526C1967}"/>
              </a:ext>
            </a:extLst>
          </p:cNvPr>
          <p:cNvSpPr/>
          <p:nvPr/>
        </p:nvSpPr>
        <p:spPr>
          <a:xfrm>
            <a:off x="1875693" y="212515"/>
            <a:ext cx="6734907" cy="699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</a:rPr>
              <a:t>Les bonus liés aux parrainages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0DE4273A-057F-4B5B-BA43-7B29B9EAF9FB}"/>
              </a:ext>
            </a:extLst>
          </p:cNvPr>
          <p:cNvGraphicFramePr>
            <a:graphicFrameLocks noGrp="1"/>
          </p:cNvGraphicFramePr>
          <p:nvPr/>
        </p:nvGraphicFramePr>
        <p:xfrm>
          <a:off x="131885" y="2760244"/>
          <a:ext cx="2013438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278">
                  <a:extLst>
                    <a:ext uri="{9D8B030D-6E8A-4147-A177-3AD203B41FA5}">
                      <a16:colId xmlns:a16="http://schemas.microsoft.com/office/drawing/2014/main" val="3475470302"/>
                    </a:ext>
                  </a:extLst>
                </a:gridCol>
                <a:gridCol w="1027160">
                  <a:extLst>
                    <a:ext uri="{9D8B030D-6E8A-4147-A177-3AD203B41FA5}">
                      <a16:colId xmlns:a16="http://schemas.microsoft.com/office/drawing/2014/main" val="1784124516"/>
                    </a:ext>
                  </a:extLst>
                </a:gridCol>
              </a:tblGrid>
              <a:tr h="31515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Niveau de Bonus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Chiffre d’affaire ou PW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108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250 PW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600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500 PW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153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1000 PW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443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2000 PW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573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14%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4000 PW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518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16%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8000 PW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90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21%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12000 PW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10535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F4B8664-D62A-4DFC-9D07-37E2AF542AF9}"/>
              </a:ext>
            </a:extLst>
          </p:cNvPr>
          <p:cNvSpPr/>
          <p:nvPr/>
        </p:nvSpPr>
        <p:spPr>
          <a:xfrm>
            <a:off x="131886" y="1969477"/>
            <a:ext cx="2013437" cy="464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Tableau de bonus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876E00-22FF-448A-94DF-E08A62A418CC}"/>
              </a:ext>
            </a:extLst>
          </p:cNvPr>
          <p:cNvSpPr txBox="1"/>
          <p:nvPr/>
        </p:nvSpPr>
        <p:spPr>
          <a:xfrm>
            <a:off x="131885" y="1049591"/>
            <a:ext cx="9031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4"/>
                </a:solidFill>
              </a:rPr>
              <a:t>Lorsque vous parrainez quelqu’un, ses points se cumulent aux vôtres!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FAFDA72-576A-4AF2-9939-6C04C964B308}"/>
              </a:ext>
            </a:extLst>
          </p:cNvPr>
          <p:cNvSpPr txBox="1"/>
          <p:nvPr/>
        </p:nvSpPr>
        <p:spPr>
          <a:xfrm>
            <a:off x="2268416" y="1802396"/>
            <a:ext cx="85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solidFill>
                  <a:srgbClr val="FFFF00"/>
                </a:solidFill>
              </a:rPr>
              <a:t>1</a:t>
            </a:r>
            <a:r>
              <a:rPr lang="fr-FR" b="1" u="sng" baseline="30000" dirty="0">
                <a:solidFill>
                  <a:srgbClr val="FFFF00"/>
                </a:solidFill>
              </a:rPr>
              <a:t>er</a:t>
            </a:r>
            <a:r>
              <a:rPr lang="fr-FR" b="1" u="sng" dirty="0">
                <a:solidFill>
                  <a:srgbClr val="FFFF00"/>
                </a:solidFill>
              </a:rPr>
              <a:t> cas: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82A560D-44DE-45BC-99F9-A62CADEA58CC}"/>
              </a:ext>
            </a:extLst>
          </p:cNvPr>
          <p:cNvSpPr txBox="1"/>
          <p:nvPr/>
        </p:nvSpPr>
        <p:spPr>
          <a:xfrm>
            <a:off x="5082216" y="1802396"/>
            <a:ext cx="113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solidFill>
                  <a:srgbClr val="FFFF00"/>
                </a:solidFill>
              </a:rPr>
              <a:t>2ème cas: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F2AE7FD-CC56-465E-A9D3-1102AF3B444F}"/>
              </a:ext>
            </a:extLst>
          </p:cNvPr>
          <p:cNvSpPr txBox="1"/>
          <p:nvPr/>
        </p:nvSpPr>
        <p:spPr>
          <a:xfrm>
            <a:off x="2268416" y="3868616"/>
            <a:ext cx="113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solidFill>
                  <a:srgbClr val="FFFF00"/>
                </a:solidFill>
              </a:rPr>
              <a:t>3ème cas: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9F32B4A-A0B4-4E9F-9A68-4C080F720731}"/>
              </a:ext>
            </a:extLst>
          </p:cNvPr>
          <p:cNvSpPr/>
          <p:nvPr/>
        </p:nvSpPr>
        <p:spPr>
          <a:xfrm>
            <a:off x="3118585" y="1601661"/>
            <a:ext cx="1682015" cy="13877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Isabelle</a:t>
            </a:r>
          </a:p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 PW</a:t>
            </a:r>
          </a:p>
          <a:p>
            <a:pPr algn="ctr"/>
            <a:r>
              <a:rPr lang="fr-F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Niveau de </a:t>
            </a:r>
            <a:r>
              <a:rPr lang="fr-FR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Bonus 6%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63F2EC7-D676-4A01-838F-845E364DBAFF}"/>
              </a:ext>
            </a:extLst>
          </p:cNvPr>
          <p:cNvSpPr/>
          <p:nvPr/>
        </p:nvSpPr>
        <p:spPr>
          <a:xfrm>
            <a:off x="6193939" y="1451171"/>
            <a:ext cx="1823544" cy="16339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Isabelle</a:t>
            </a:r>
          </a:p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 PW</a:t>
            </a:r>
          </a:p>
          <a:p>
            <a:pPr algn="ctr"/>
            <a:r>
              <a:rPr lang="fr-F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</a:t>
            </a:r>
            <a:r>
              <a:rPr lang="fr-FR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1500 PW</a:t>
            </a:r>
          </a:p>
          <a:p>
            <a:pPr algn="ctr"/>
            <a:r>
              <a:rPr lang="fr-F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2000 PW</a:t>
            </a:r>
          </a:p>
          <a:p>
            <a:pPr algn="ctr"/>
            <a:r>
              <a:rPr lang="fr-FR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Bonus 11%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74EED38F-A043-4FF0-A6E5-4800338FD41D}"/>
              </a:ext>
            </a:extLst>
          </p:cNvPr>
          <p:cNvSpPr/>
          <p:nvPr/>
        </p:nvSpPr>
        <p:spPr>
          <a:xfrm>
            <a:off x="8118249" y="2053207"/>
            <a:ext cx="109693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parraine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C216BF7-B01C-49A0-AA2B-77BC56B74B98}"/>
              </a:ext>
            </a:extLst>
          </p:cNvPr>
          <p:cNvSpPr/>
          <p:nvPr/>
        </p:nvSpPr>
        <p:spPr>
          <a:xfrm>
            <a:off x="9305314" y="1601661"/>
            <a:ext cx="1682015" cy="13877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Sylvie</a:t>
            </a:r>
          </a:p>
          <a:p>
            <a:pPr algn="ctr"/>
            <a:r>
              <a:rPr lang="fr-FR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1500 PW</a:t>
            </a:r>
          </a:p>
          <a:p>
            <a:pPr algn="ctr"/>
            <a:r>
              <a:rPr lang="fr-FR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Bonus 9%</a:t>
            </a:r>
            <a:endParaRPr lang="fr-FR" b="1" u="sng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5752E61-2E94-448D-B8A9-E25535DD7425}"/>
              </a:ext>
            </a:extLst>
          </p:cNvPr>
          <p:cNvSpPr/>
          <p:nvPr/>
        </p:nvSpPr>
        <p:spPr>
          <a:xfrm>
            <a:off x="2973396" y="3932101"/>
            <a:ext cx="2013437" cy="21628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Isabelle</a:t>
            </a:r>
          </a:p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 PW</a:t>
            </a:r>
          </a:p>
          <a:p>
            <a:pPr algn="ctr"/>
            <a:r>
              <a:rPr lang="fr-F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</a:t>
            </a:r>
            <a:r>
              <a:rPr lang="fr-FR" b="1" dirty="0">
                <a:ln w="0"/>
                <a:solidFill>
                  <a:srgbClr val="FD63E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3000 PW</a:t>
            </a:r>
          </a:p>
          <a:p>
            <a:pPr algn="ctr"/>
            <a:r>
              <a:rPr lang="fr-F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</a:t>
            </a:r>
            <a:r>
              <a:rPr lang="fr-FR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 PW</a:t>
            </a:r>
          </a:p>
          <a:p>
            <a:pPr algn="ctr"/>
            <a:r>
              <a:rPr lang="fr-F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4000 PW</a:t>
            </a:r>
          </a:p>
          <a:p>
            <a:pPr algn="ctr"/>
            <a:r>
              <a:rPr lang="fr-FR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Bonus 14%</a:t>
            </a: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13B28BC9-0CD5-4CDC-807B-E5A0219FF843}"/>
              </a:ext>
            </a:extLst>
          </p:cNvPr>
          <p:cNvSpPr/>
          <p:nvPr/>
        </p:nvSpPr>
        <p:spPr>
          <a:xfrm rot="21023963">
            <a:off x="5019565" y="4181628"/>
            <a:ext cx="109693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parraine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1D79A7D-0B2C-4C94-AE56-E9C20C14E0E6}"/>
              </a:ext>
            </a:extLst>
          </p:cNvPr>
          <p:cNvSpPr/>
          <p:nvPr/>
        </p:nvSpPr>
        <p:spPr>
          <a:xfrm>
            <a:off x="6149235" y="3295461"/>
            <a:ext cx="1797483" cy="170150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Sylvie</a:t>
            </a:r>
          </a:p>
          <a:p>
            <a:pPr algn="ctr"/>
            <a:r>
              <a:rPr lang="fr-FR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1500 PW</a:t>
            </a:r>
          </a:p>
          <a:p>
            <a:pPr algn="ctr"/>
            <a:r>
              <a:rPr lang="fr-F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</a:t>
            </a:r>
            <a:r>
              <a:rPr lang="fr-FR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1500 PW</a:t>
            </a:r>
          </a:p>
          <a:p>
            <a:pPr algn="ctr"/>
            <a:r>
              <a:rPr lang="fr-F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</a:t>
            </a:r>
            <a:r>
              <a:rPr lang="fr-FR" b="1" dirty="0">
                <a:ln w="0"/>
                <a:solidFill>
                  <a:srgbClr val="FD63E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3000 PW</a:t>
            </a:r>
          </a:p>
          <a:p>
            <a:pPr algn="ctr"/>
            <a:r>
              <a:rPr lang="fr-FR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Bonus 11%</a:t>
            </a:r>
          </a:p>
          <a:p>
            <a:pPr algn="ctr"/>
            <a:endParaRPr lang="fr-F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50393B2D-5416-4F7D-915E-AAFC62F393C0}"/>
              </a:ext>
            </a:extLst>
          </p:cNvPr>
          <p:cNvSpPr/>
          <p:nvPr/>
        </p:nvSpPr>
        <p:spPr>
          <a:xfrm rot="563695">
            <a:off x="5045425" y="5339258"/>
            <a:ext cx="109693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parraine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FC5254C-729D-41CB-B715-C9DA59FE4932}"/>
              </a:ext>
            </a:extLst>
          </p:cNvPr>
          <p:cNvSpPr/>
          <p:nvPr/>
        </p:nvSpPr>
        <p:spPr>
          <a:xfrm>
            <a:off x="6264703" y="5114547"/>
            <a:ext cx="1682015" cy="13877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Bénédicte</a:t>
            </a:r>
          </a:p>
          <a:p>
            <a:pPr algn="ctr"/>
            <a:r>
              <a:rPr lang="fr-FR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 PW</a:t>
            </a:r>
          </a:p>
          <a:p>
            <a:pPr algn="ctr"/>
            <a:r>
              <a:rPr lang="fr-FR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Bonus 6%</a:t>
            </a:r>
            <a:endParaRPr lang="fr-FR" b="1" u="sng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FC6E71F3-FA9A-42EA-980E-DFA81B0625EF}"/>
              </a:ext>
            </a:extLst>
          </p:cNvPr>
          <p:cNvSpPr/>
          <p:nvPr/>
        </p:nvSpPr>
        <p:spPr>
          <a:xfrm>
            <a:off x="8069058" y="3981818"/>
            <a:ext cx="109693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parraine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D43EAD5-AE22-4EAE-88D3-56BBFC99B1A2}"/>
              </a:ext>
            </a:extLst>
          </p:cNvPr>
          <p:cNvSpPr/>
          <p:nvPr/>
        </p:nvSpPr>
        <p:spPr>
          <a:xfrm>
            <a:off x="9311175" y="3530272"/>
            <a:ext cx="1682015" cy="122406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Jacques</a:t>
            </a:r>
          </a:p>
          <a:p>
            <a:pPr algn="ctr"/>
            <a:r>
              <a:rPr lang="fr-FR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1500 PW</a:t>
            </a:r>
          </a:p>
          <a:p>
            <a:pPr algn="ctr"/>
            <a:r>
              <a:rPr lang="fr-FR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Bonus 9%</a:t>
            </a:r>
            <a:endParaRPr lang="fr-FR" b="1" u="sng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8A0A32F-2948-4710-9C34-089E6AF3139D}"/>
              </a:ext>
            </a:extLst>
          </p:cNvPr>
          <p:cNvSpPr txBox="1"/>
          <p:nvPr/>
        </p:nvSpPr>
        <p:spPr>
          <a:xfrm>
            <a:off x="8402127" y="5212242"/>
            <a:ext cx="2181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u="sng" dirty="0">
                <a:solidFill>
                  <a:schemeClr val="accent2">
                    <a:lumMod val="50000"/>
                  </a:schemeClr>
                </a:solidFill>
              </a:rPr>
              <a:t>Isabelle est </a:t>
            </a:r>
          </a:p>
          <a:p>
            <a:pPr algn="ctr"/>
            <a:r>
              <a:rPr lang="fr-FR" sz="2400" b="1" u="sng" dirty="0">
                <a:solidFill>
                  <a:schemeClr val="accent2">
                    <a:lumMod val="50000"/>
                  </a:schemeClr>
                </a:solidFill>
              </a:rPr>
              <a:t>Junior Manager</a:t>
            </a:r>
          </a:p>
        </p:txBody>
      </p:sp>
    </p:spTree>
    <p:extLst>
      <p:ext uri="{BB962C8B-B14F-4D97-AF65-F5344CB8AC3E}">
        <p14:creationId xmlns:p14="http://schemas.microsoft.com/office/powerpoint/2010/main" val="288172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 animBg="1"/>
      <p:bldP spid="8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BDC40F-F5F2-41EF-8EB9-985F43FCB036}"/>
              </a:ext>
            </a:extLst>
          </p:cNvPr>
          <p:cNvSpPr/>
          <p:nvPr/>
        </p:nvSpPr>
        <p:spPr>
          <a:xfrm>
            <a:off x="2411273" y="326625"/>
            <a:ext cx="6734907" cy="895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Solutions pour trouver des contacts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0439726-EC36-44B9-A9FC-95C587BCF4D3}"/>
              </a:ext>
            </a:extLst>
          </p:cNvPr>
          <p:cNvSpPr txBox="1"/>
          <p:nvPr/>
        </p:nvSpPr>
        <p:spPr>
          <a:xfrm>
            <a:off x="1166070" y="1957869"/>
            <a:ext cx="5863913" cy="939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E53D1B"/>
                </a:solidFill>
              </a:rPr>
              <a:t>Liste de noms (contacts chauds)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B2B5C4A-26C8-4FF5-B4AE-0C7164A1B554}"/>
              </a:ext>
            </a:extLst>
          </p:cNvPr>
          <p:cNvSpPr txBox="1"/>
          <p:nvPr/>
        </p:nvSpPr>
        <p:spPr>
          <a:xfrm>
            <a:off x="1166070" y="3229967"/>
            <a:ext cx="9470968" cy="93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accent2"/>
                </a:solidFill>
              </a:rPr>
              <a:t>Réseaux sociaux (contacts chauds ou froids)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A1D651-598C-4301-9EB7-9817530DEE58}"/>
              </a:ext>
            </a:extLst>
          </p:cNvPr>
          <p:cNvSpPr txBox="1"/>
          <p:nvPr/>
        </p:nvSpPr>
        <p:spPr>
          <a:xfrm>
            <a:off x="1166070" y="4502065"/>
            <a:ext cx="7633981" cy="93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Fiches contacts Internet (contacts froids)</a:t>
            </a:r>
          </a:p>
        </p:txBody>
      </p:sp>
    </p:spTree>
    <p:extLst>
      <p:ext uri="{BB962C8B-B14F-4D97-AF65-F5344CB8AC3E}">
        <p14:creationId xmlns:p14="http://schemas.microsoft.com/office/powerpoint/2010/main" val="285587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71E837-EF75-4E0F-8122-320C7598A54B}"/>
              </a:ext>
            </a:extLst>
          </p:cNvPr>
          <p:cNvSpPr/>
          <p:nvPr/>
        </p:nvSpPr>
        <p:spPr>
          <a:xfrm>
            <a:off x="2813944" y="395012"/>
            <a:ext cx="5425157" cy="895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Fiches contacts Internet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E36CB8-53EB-4A34-9276-D657E16630E0}"/>
              </a:ext>
            </a:extLst>
          </p:cNvPr>
          <p:cNvSpPr txBox="1"/>
          <p:nvPr/>
        </p:nvSpPr>
        <p:spPr>
          <a:xfrm>
            <a:off x="794393" y="1569341"/>
            <a:ext cx="10674518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Elles sont obtenues par nous-même, par le biais d’une campagne Google ADS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 de pages de capture, les internautes remplissent eux-mêmes le formulaire de demande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recevons les demandes et les transférons le plus rapidement possible aux partenaires qui en font la demande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Possibilité de gagner des fiches lors des challenges ou de les commander via notre site de formation</a:t>
            </a:r>
          </a:p>
        </p:txBody>
      </p:sp>
    </p:spTree>
    <p:extLst>
      <p:ext uri="{BB962C8B-B14F-4D97-AF65-F5344CB8AC3E}">
        <p14:creationId xmlns:p14="http://schemas.microsoft.com/office/powerpoint/2010/main" val="122377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BA3933-47EC-46AD-938A-B4A879A196CC}"/>
              </a:ext>
            </a:extLst>
          </p:cNvPr>
          <p:cNvSpPr/>
          <p:nvPr/>
        </p:nvSpPr>
        <p:spPr>
          <a:xfrm>
            <a:off x="309826" y="308443"/>
            <a:ext cx="10037991" cy="895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</a:rPr>
              <a:t>Que faire lorsque nous recevons un contact? 2 solutions…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5E0BA2-595E-49E9-B6D1-E950B8106A35}"/>
              </a:ext>
            </a:extLst>
          </p:cNvPr>
          <p:cNvSpPr txBox="1"/>
          <p:nvPr/>
        </p:nvSpPr>
        <p:spPr>
          <a:xfrm>
            <a:off x="1932022" y="2535370"/>
            <a:ext cx="344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J’appelle le prospect tout de suite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607BC1-B0E7-4E5B-BE30-932E98A84866}"/>
              </a:ext>
            </a:extLst>
          </p:cNvPr>
          <p:cNvSpPr txBox="1"/>
          <p:nvPr/>
        </p:nvSpPr>
        <p:spPr>
          <a:xfrm>
            <a:off x="6066226" y="1578490"/>
            <a:ext cx="200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prospect répond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A6FEDAC-405E-405C-98B5-51F62BBACE50}"/>
              </a:ext>
            </a:extLst>
          </p:cNvPr>
          <p:cNvSpPr txBox="1"/>
          <p:nvPr/>
        </p:nvSpPr>
        <p:spPr>
          <a:xfrm>
            <a:off x="8439167" y="1517871"/>
            <a:ext cx="35738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me présente brièvement</a:t>
            </a:r>
          </a:p>
          <a:p>
            <a:r>
              <a:rPr lang="fr-F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réponds à votre demande</a:t>
            </a:r>
          </a:p>
          <a:p>
            <a:r>
              <a:rPr lang="fr-F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pose des questions ouvertes (pas de réponse oui ou non)</a:t>
            </a:r>
          </a:p>
          <a:p>
            <a:r>
              <a:rPr lang="fr-F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Pourquoi avez-vous fait cette demande?</a:t>
            </a:r>
          </a:p>
          <a:p>
            <a:r>
              <a:rPr lang="fr-F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Etes-vous en relation avec un partenaire?</a:t>
            </a:r>
          </a:p>
          <a:p>
            <a:r>
              <a:rPr lang="fr-F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J’utilise la feuille de route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5FFF623-A86E-43D6-97DC-6031AD0FDBB2}"/>
              </a:ext>
            </a:extLst>
          </p:cNvPr>
          <p:cNvSpPr txBox="1"/>
          <p:nvPr/>
        </p:nvSpPr>
        <p:spPr>
          <a:xfrm>
            <a:off x="6037421" y="3450682"/>
            <a:ext cx="1393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Répondeur</a:t>
            </a: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977C79FF-F9DA-4A25-9186-AB781F1F73E6}"/>
              </a:ext>
            </a:extLst>
          </p:cNvPr>
          <p:cNvSpPr/>
          <p:nvPr/>
        </p:nvSpPr>
        <p:spPr>
          <a:xfrm rot="5400000">
            <a:off x="6365914" y="3900523"/>
            <a:ext cx="534397" cy="373379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CD9872A-81AE-4C6E-A7AA-083219C26CC0}"/>
              </a:ext>
            </a:extLst>
          </p:cNvPr>
          <p:cNvSpPr txBox="1"/>
          <p:nvPr/>
        </p:nvSpPr>
        <p:spPr>
          <a:xfrm>
            <a:off x="5846299" y="4263538"/>
            <a:ext cx="2509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rappelle plus tard ou je laisse un message</a:t>
            </a:r>
          </a:p>
          <a:p>
            <a:r>
              <a:rPr 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Parallèlement, j’envoie un SMS. Nous appelons trois fois, si toujours pas de réponse nous essayons 1 à 2 semaines après…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D7CA4B1-01C8-4157-8A0C-EDBE4C96F0E1}"/>
              </a:ext>
            </a:extLst>
          </p:cNvPr>
          <p:cNvSpPr txBox="1"/>
          <p:nvPr/>
        </p:nvSpPr>
        <p:spPr>
          <a:xfrm>
            <a:off x="738513" y="1513265"/>
            <a:ext cx="3926007" cy="58477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tx1"/>
                </a:solidFill>
              </a:rPr>
              <a:t>1ère Solution: 2 choix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F681627-5273-4755-B5AD-87B3CF9A5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04" y="4692279"/>
            <a:ext cx="3309006" cy="1857278"/>
          </a:xfrm>
          <a:prstGeom prst="rect">
            <a:avLst/>
          </a:prstGeom>
        </p:spPr>
      </p:pic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F34C1D32-6B22-4E4E-8130-841C3D09F50D}"/>
              </a:ext>
            </a:extLst>
          </p:cNvPr>
          <p:cNvSpPr/>
          <p:nvPr/>
        </p:nvSpPr>
        <p:spPr>
          <a:xfrm rot="5400000">
            <a:off x="9732218" y="4176291"/>
            <a:ext cx="534397" cy="37338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angle droit 22">
            <a:extLst>
              <a:ext uri="{FF2B5EF4-FFF2-40B4-BE49-F238E27FC236}">
                <a16:creationId xmlns:a16="http://schemas.microsoft.com/office/drawing/2014/main" id="{64A47529-2B92-4AAA-9B4E-AE03F0251930}"/>
              </a:ext>
            </a:extLst>
          </p:cNvPr>
          <p:cNvSpPr/>
          <p:nvPr/>
        </p:nvSpPr>
        <p:spPr>
          <a:xfrm rot="5400000">
            <a:off x="1093482" y="2165190"/>
            <a:ext cx="850392" cy="731520"/>
          </a:xfrm>
          <a:prstGeom prst="bent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777DE5E0-CEAC-4E4E-A5D5-4FA9D97B8610}"/>
              </a:ext>
            </a:extLst>
          </p:cNvPr>
          <p:cNvSpPr/>
          <p:nvPr/>
        </p:nvSpPr>
        <p:spPr>
          <a:xfrm rot="10800000">
            <a:off x="5071933" y="4837844"/>
            <a:ext cx="677007" cy="359939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58FB400-D5DE-4309-B201-ACFFEF9D6316}"/>
              </a:ext>
            </a:extLst>
          </p:cNvPr>
          <p:cNvSpPr txBox="1"/>
          <p:nvPr/>
        </p:nvSpPr>
        <p:spPr>
          <a:xfrm>
            <a:off x="136172" y="4029931"/>
            <a:ext cx="4797165" cy="16158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100" dirty="0"/>
              <a:t>Bonjour madame ou monsieur DURAND, je suis Kevin DUPONT de la société LR </a:t>
            </a:r>
            <a:r>
              <a:rPr lang="fr-FR" sz="1100" dirty="0" err="1"/>
              <a:t>Health</a:t>
            </a:r>
            <a:r>
              <a:rPr lang="fr-FR" sz="1100" dirty="0"/>
              <a:t> &amp; Beauty dans le domaine du bien-être. Vous avez fait une demande sur mon site internet pour des renseignements sur l’activité, je vais vous envoyer une vidéo ainsi que la newsletter par mail pour découvrir nos produits.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boto"/>
                <a:hlinkClick r:id="rId4" tooltip="https://vimeo.com/50048880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https://vimeo.com/500488800</a:t>
            </a:r>
            <a:r>
              <a:rPr lang="fr-FR" sz="1100" b="1" u="sng" dirty="0">
                <a:solidFill>
                  <a:schemeClr val="accent1">
                    <a:lumMod val="75000"/>
                  </a:schemeClr>
                </a:solidFill>
                <a:latin typeface="Roboto"/>
                <a:hlinkClick r:id="rId4" tooltip="https://vimeo.com/50048880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fr-FR" sz="11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100" dirty="0"/>
              <a:t>Je vous invite à me contacter au 06.06.06.06.06 afin que je puisse vous renseigner</a:t>
            </a:r>
          </a:p>
          <a:p>
            <a:pPr algn="just"/>
            <a:r>
              <a:rPr lang="fr-FR" sz="1100" dirty="0"/>
              <a:t>         Je vous souhaite une bonne journée.</a:t>
            </a:r>
          </a:p>
          <a:p>
            <a:pPr algn="just"/>
            <a:r>
              <a:rPr lang="fr-FR" sz="1100" dirty="0"/>
              <a:t>         A bientôt au revoir.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14425CFC-382B-4782-A1BE-C496D89B3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556" y="4320822"/>
            <a:ext cx="284326" cy="28432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C684B435-5415-4A40-A80C-3552D937EE9E}"/>
              </a:ext>
            </a:extLst>
          </p:cNvPr>
          <p:cNvSpPr txBox="1"/>
          <p:nvPr/>
        </p:nvSpPr>
        <p:spPr>
          <a:xfrm>
            <a:off x="136172" y="6127241"/>
            <a:ext cx="4794806" cy="6001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100" dirty="0"/>
              <a:t>     Faire un sms au prospect et lui demander s’il a bien reçu la vidéo, la    newsletter et les documents d’inscription, en précisant de regarder    </a:t>
            </a:r>
          </a:p>
          <a:p>
            <a:pPr algn="ctr"/>
            <a:r>
              <a:rPr lang="fr-FR" sz="1100" dirty="0"/>
              <a:t>dans les spams ou courriers indésirables si pas reçus.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2269EFD9-66E9-4098-BC44-3BE457673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3" y="6215295"/>
            <a:ext cx="227427" cy="363414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8C2A22AD-A146-4B58-AC27-1B57A23DA30F}"/>
              </a:ext>
            </a:extLst>
          </p:cNvPr>
          <p:cNvSpPr txBox="1"/>
          <p:nvPr/>
        </p:nvSpPr>
        <p:spPr>
          <a:xfrm>
            <a:off x="1932022" y="5652216"/>
            <a:ext cx="441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et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0B64AE2-02EC-4A25-B28C-CF8F6FEB821E}"/>
              </a:ext>
            </a:extLst>
          </p:cNvPr>
          <p:cNvSpPr txBox="1"/>
          <p:nvPr/>
        </p:nvSpPr>
        <p:spPr>
          <a:xfrm>
            <a:off x="1539027" y="3378635"/>
            <a:ext cx="200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/>
              <a:t>Exemples: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58D72CF-69D9-47BC-B217-3884B4E085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5" y="6184739"/>
            <a:ext cx="227427" cy="363414"/>
          </a:xfrm>
          <a:prstGeom prst="rect">
            <a:avLst/>
          </a:prstGeom>
        </p:spPr>
      </p:pic>
      <p:sp>
        <p:nvSpPr>
          <p:cNvPr id="2" name="Flèche : virage 1">
            <a:extLst>
              <a:ext uri="{FF2B5EF4-FFF2-40B4-BE49-F238E27FC236}">
                <a16:creationId xmlns:a16="http://schemas.microsoft.com/office/drawing/2014/main" id="{D47F35D0-8363-4D0D-9B1D-5CD395A7CD57}"/>
              </a:ext>
            </a:extLst>
          </p:cNvPr>
          <p:cNvSpPr/>
          <p:nvPr/>
        </p:nvSpPr>
        <p:spPr>
          <a:xfrm>
            <a:off x="5032104" y="1578491"/>
            <a:ext cx="829295" cy="86705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Flèche : virage 4">
            <a:extLst>
              <a:ext uri="{FF2B5EF4-FFF2-40B4-BE49-F238E27FC236}">
                <a16:creationId xmlns:a16="http://schemas.microsoft.com/office/drawing/2014/main" id="{09D3B2C2-5FE5-4725-9E25-4D61FE48C274}"/>
              </a:ext>
            </a:extLst>
          </p:cNvPr>
          <p:cNvSpPr/>
          <p:nvPr/>
        </p:nvSpPr>
        <p:spPr>
          <a:xfrm rot="5400000">
            <a:off x="5790998" y="2439736"/>
            <a:ext cx="768292" cy="128931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261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2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5" grpId="0" animBg="1"/>
      <p:bldP spid="16" grpId="0"/>
      <p:bldP spid="22" grpId="0" animBg="1"/>
      <p:bldP spid="23" grpId="0" animBg="1"/>
      <p:bldP spid="24" grpId="0" animBg="1"/>
      <p:bldP spid="26" grpId="0" animBg="1"/>
      <p:bldP spid="30" grpId="0" animBg="1"/>
      <p:bldP spid="36" grpId="0"/>
      <p:bldP spid="37" grpId="0"/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D94D15-1F85-4096-A7D6-BA6C21F4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546" y="395654"/>
            <a:ext cx="8070908" cy="71705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tx1"/>
                </a:solidFill>
                <a:latin typeface="+mn-lt"/>
              </a:rPr>
              <a:t>Que faire lorsque nous recevons un contact?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B02E4E1-99C1-4CB9-8272-DA7EF769103C}"/>
              </a:ext>
            </a:extLst>
          </p:cNvPr>
          <p:cNvSpPr txBox="1"/>
          <p:nvPr/>
        </p:nvSpPr>
        <p:spPr>
          <a:xfrm>
            <a:off x="5550016" y="2327065"/>
            <a:ext cx="3048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J’envoie une confirmation de prise en charge</a:t>
            </a:r>
          </a:p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Avec un lien de présentation d’activité par mail et par SMS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3A672134-BF21-4721-81A1-0C19AFA27C24}"/>
              </a:ext>
            </a:extLst>
          </p:cNvPr>
          <p:cNvSpPr/>
          <p:nvPr/>
        </p:nvSpPr>
        <p:spPr>
          <a:xfrm>
            <a:off x="8642126" y="2935091"/>
            <a:ext cx="845753" cy="30836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8E73CA-F5F3-4165-9750-0EF6041F80FC}"/>
              </a:ext>
            </a:extLst>
          </p:cNvPr>
          <p:cNvSpPr txBox="1"/>
          <p:nvPr/>
        </p:nvSpPr>
        <p:spPr>
          <a:xfrm>
            <a:off x="9643844" y="2262948"/>
            <a:ext cx="25481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rappelle la personne le soir ou le lendemain, ou en fonction de la réponse par SMS</a:t>
            </a:r>
          </a:p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appelons trois fois, si toujours</a:t>
            </a:r>
          </a:p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de réponse nous essayons 1 à 2 semaines après…</a:t>
            </a:r>
          </a:p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Envoyer la newsletter</a:t>
            </a:r>
          </a:p>
          <a:p>
            <a:endParaRPr lang="fr-F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0B99639-BB47-4ADE-BEE5-030EFCC85056}"/>
              </a:ext>
            </a:extLst>
          </p:cNvPr>
          <p:cNvSpPr txBox="1"/>
          <p:nvPr/>
        </p:nvSpPr>
        <p:spPr>
          <a:xfrm>
            <a:off x="385894" y="1668985"/>
            <a:ext cx="2843867" cy="58477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1"/>
                </a:solidFill>
              </a:rPr>
              <a:t>2ème Solution</a:t>
            </a:r>
          </a:p>
        </p:txBody>
      </p:sp>
      <p:sp>
        <p:nvSpPr>
          <p:cNvPr id="12" name="Flèche : angle droit 11">
            <a:extLst>
              <a:ext uri="{FF2B5EF4-FFF2-40B4-BE49-F238E27FC236}">
                <a16:creationId xmlns:a16="http://schemas.microsoft.com/office/drawing/2014/main" id="{3BF15B64-29DB-4A41-9CCC-895DFF0D8084}"/>
              </a:ext>
            </a:extLst>
          </p:cNvPr>
          <p:cNvSpPr/>
          <p:nvPr/>
        </p:nvSpPr>
        <p:spPr>
          <a:xfrm rot="5400000">
            <a:off x="431876" y="2386737"/>
            <a:ext cx="1017146" cy="772625"/>
          </a:xfrm>
          <a:prstGeom prst="bentUp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B3A989-AFAF-4002-BF7A-3D4D2A87440C}"/>
              </a:ext>
            </a:extLst>
          </p:cNvPr>
          <p:cNvSpPr txBox="1"/>
          <p:nvPr/>
        </p:nvSpPr>
        <p:spPr>
          <a:xfrm>
            <a:off x="1326762" y="2896745"/>
            <a:ext cx="277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Pas le temps de téléphoner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848908D5-8688-4040-8C46-348DA2A77AA4}"/>
              </a:ext>
            </a:extLst>
          </p:cNvPr>
          <p:cNvSpPr/>
          <p:nvPr/>
        </p:nvSpPr>
        <p:spPr>
          <a:xfrm>
            <a:off x="4262591" y="2935092"/>
            <a:ext cx="1022473" cy="3309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599E89-D280-4D2B-849B-B7E941A91109}"/>
              </a:ext>
            </a:extLst>
          </p:cNvPr>
          <p:cNvSpPr txBox="1"/>
          <p:nvPr/>
        </p:nvSpPr>
        <p:spPr>
          <a:xfrm>
            <a:off x="1044440" y="4442198"/>
            <a:ext cx="5142451" cy="22467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 Bonjour, suite à votre demande de contact, nous vous  appellerons dans les plus brefs délais. En attendant, nous vous invitons à découvrir notre présentation d’activité, voir lien : </a:t>
            </a:r>
            <a:r>
              <a:rPr lang="fr-FR" sz="1400" b="1" i="0" u="none" strike="noStrike" dirty="0">
                <a:solidFill>
                  <a:srgbClr val="367714"/>
                </a:solidFill>
                <a:effectLst/>
                <a:latin typeface="Roboto"/>
                <a:hlinkClick r:id="rId3" tooltip="https://vimeo.com/500488800"/>
              </a:rPr>
              <a:t>https://vimeo.com/500488800</a:t>
            </a:r>
            <a:r>
              <a:rPr lang="fr-FR" sz="1400" dirty="0"/>
              <a:t>. </a:t>
            </a:r>
          </a:p>
          <a:p>
            <a:r>
              <a:rPr lang="fr-FR" sz="1400" dirty="0"/>
              <a:t>N’hésitez pas à nous solliciter pour tous renseignements.</a:t>
            </a:r>
          </a:p>
          <a:p>
            <a:r>
              <a:rPr lang="fr-FR" sz="1400" dirty="0"/>
              <a:t>Je vous souhaite une bonne journée.</a:t>
            </a:r>
          </a:p>
          <a:p>
            <a:r>
              <a:rPr lang="fr-FR" sz="1400" dirty="0"/>
              <a:t>Cordialement. Fabrice Dupont . Partenaire LR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7BB5B10-F80B-4C3D-BFDD-6FBDE9A86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112" y="4508784"/>
            <a:ext cx="297044" cy="53313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7B83F16-7A26-4981-87BF-797B81DBFA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71">
            <a:off x="2232698" y="4590553"/>
            <a:ext cx="702157" cy="47465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98FA092-5995-43C8-8C30-E18018848BFB}"/>
              </a:ext>
            </a:extLst>
          </p:cNvPr>
          <p:cNvSpPr txBox="1"/>
          <p:nvPr/>
        </p:nvSpPr>
        <p:spPr>
          <a:xfrm>
            <a:off x="3117060" y="4643216"/>
            <a:ext cx="83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et/ou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FE7E904-1795-469C-88A7-0A2494E9F2BF}"/>
              </a:ext>
            </a:extLst>
          </p:cNvPr>
          <p:cNvSpPr txBox="1"/>
          <p:nvPr/>
        </p:nvSpPr>
        <p:spPr>
          <a:xfrm>
            <a:off x="2679292" y="3757877"/>
            <a:ext cx="1652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/>
              <a:t>Exemple:</a:t>
            </a:r>
          </a:p>
        </p:txBody>
      </p:sp>
      <p:sp>
        <p:nvSpPr>
          <p:cNvPr id="18" name="Flèche : virage 17">
            <a:extLst>
              <a:ext uri="{FF2B5EF4-FFF2-40B4-BE49-F238E27FC236}">
                <a16:creationId xmlns:a16="http://schemas.microsoft.com/office/drawing/2014/main" id="{357DEBE9-91ED-40E7-8F27-7AA256600585}"/>
              </a:ext>
            </a:extLst>
          </p:cNvPr>
          <p:cNvSpPr/>
          <p:nvPr/>
        </p:nvSpPr>
        <p:spPr>
          <a:xfrm rot="10800000">
            <a:off x="6358854" y="3757877"/>
            <a:ext cx="805343" cy="2156362"/>
          </a:xfrm>
          <a:prstGeom prst="bentArrow">
            <a:avLst>
              <a:gd name="adj1" fmla="val 22101"/>
              <a:gd name="adj2" fmla="val 25000"/>
              <a:gd name="adj3" fmla="val 25000"/>
              <a:gd name="adj4" fmla="val 4375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8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2" grpId="0" animBg="1"/>
      <p:bldP spid="3" grpId="0"/>
      <p:bldP spid="4" grpId="0" animBg="1"/>
      <p:bldP spid="5" grpId="0" animBg="1"/>
      <p:bldP spid="15" grpId="0"/>
      <p:bldP spid="16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0E42F2B-277F-46C9-9D6B-6DA1AB31E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59" y="874420"/>
            <a:ext cx="4533860" cy="48581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E2A031-7AA8-41F2-962F-FDBC69375816}"/>
              </a:ext>
            </a:extLst>
          </p:cNvPr>
          <p:cNvSpPr/>
          <p:nvPr/>
        </p:nvSpPr>
        <p:spPr>
          <a:xfrm>
            <a:off x="263981" y="1253532"/>
            <a:ext cx="6941665" cy="4350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Société allemande : </a:t>
            </a:r>
            <a:r>
              <a:rPr lang="fr-FR" sz="2000" b="1" dirty="0">
                <a:solidFill>
                  <a:srgbClr val="F1081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35 ans de succès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Usine de  production </a:t>
            </a:r>
            <a:r>
              <a:rPr lang="fr-FR" sz="2000" b="1" dirty="0">
                <a:solidFill>
                  <a:srgbClr val="05AD4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d‘Aloe Vera </a:t>
            </a: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fr-FR" sz="2000" dirty="0">
                <a:solidFill>
                  <a:srgbClr val="1920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000" b="1" dirty="0">
                <a:solidFill>
                  <a:srgbClr val="F1081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plus moderne</a:t>
            </a: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d'Europe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Comité d'entreprise 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Activité sans risque financier :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 de chiffre d’affaires mensuel obligatoire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 de charges à payer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Marge 40% TTC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Bonus selon chiffre d’affaires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Possibilité d’obtenir une voiture de fonction à partir de Junior Manager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Formation et accompagnement gratuits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Supers</a:t>
            </a:r>
            <a: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srgbClr val="F1081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outils numériques </a:t>
            </a: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développer son activité du confort de son domicile </a:t>
            </a:r>
            <a:r>
              <a:rPr lang="fr-F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fr-FR" sz="2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131BC6-975E-44B6-A509-47C9743B8DE2}"/>
              </a:ext>
            </a:extLst>
          </p:cNvPr>
          <p:cNvSpPr/>
          <p:nvPr/>
        </p:nvSpPr>
        <p:spPr>
          <a:xfrm>
            <a:off x="4095258" y="229489"/>
            <a:ext cx="3298901" cy="895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Feuille de route</a:t>
            </a:r>
          </a:p>
        </p:txBody>
      </p:sp>
    </p:spTree>
    <p:extLst>
      <p:ext uri="{BB962C8B-B14F-4D97-AF65-F5344CB8AC3E}">
        <p14:creationId xmlns:p14="http://schemas.microsoft.com/office/powerpoint/2010/main" val="325698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9D9CBB-3B63-4156-B2EE-1F74E8FAA04F}"/>
              </a:ext>
            </a:extLst>
          </p:cNvPr>
          <p:cNvSpPr/>
          <p:nvPr/>
        </p:nvSpPr>
        <p:spPr>
          <a:xfrm>
            <a:off x="684256" y="138466"/>
            <a:ext cx="4962448" cy="637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Le prospect est intéressé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AEFDABD-D9E7-4EF1-94AA-9DCD2518EE0A}"/>
              </a:ext>
            </a:extLst>
          </p:cNvPr>
          <p:cNvSpPr/>
          <p:nvPr/>
        </p:nvSpPr>
        <p:spPr>
          <a:xfrm>
            <a:off x="187356" y="1660529"/>
            <a:ext cx="1268922" cy="308362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CE3CBA8-7D4E-4E83-A96A-66D8B8AE8590}"/>
              </a:ext>
            </a:extLst>
          </p:cNvPr>
          <p:cNvSpPr txBox="1"/>
          <p:nvPr/>
        </p:nvSpPr>
        <p:spPr>
          <a:xfrm>
            <a:off x="1583923" y="1599559"/>
            <a:ext cx="285337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prospect  veut démarrer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6FAB86A4-8646-4B91-8FC4-294A56DC86D4}"/>
              </a:ext>
            </a:extLst>
          </p:cNvPr>
          <p:cNvSpPr/>
          <p:nvPr/>
        </p:nvSpPr>
        <p:spPr>
          <a:xfrm>
            <a:off x="4617276" y="1660529"/>
            <a:ext cx="1158014" cy="308362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7D0BDAA-75AF-4ABA-B5F7-E0945F1DCF1C}"/>
              </a:ext>
            </a:extLst>
          </p:cNvPr>
          <p:cNvSpPr txBox="1"/>
          <p:nvPr/>
        </p:nvSpPr>
        <p:spPr>
          <a:xfrm>
            <a:off x="6001325" y="1397675"/>
            <a:ext cx="6051979" cy="20313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Envoyer l’inscription en ligne si abonnement à l’ERP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envoyer les 3 documents d’inscription par mail au prospect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prendre ses coordonnées en direct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les trois cas il faut envoyer les 3 documents signés à </a:t>
            </a:r>
            <a:r>
              <a:rPr lang="fr-FR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order.fr@lrworld.com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 faire l’inscription en ligne sur le site de LR (voir avec votre parrain ou marraine)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BA3EA0-5DAF-4373-AE69-6F14294630C5}"/>
              </a:ext>
            </a:extLst>
          </p:cNvPr>
          <p:cNvSpPr/>
          <p:nvPr/>
        </p:nvSpPr>
        <p:spPr>
          <a:xfrm>
            <a:off x="6001326" y="4418478"/>
            <a:ext cx="6051979" cy="22266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ci-dessous le lien du site de formation pour les documents d’inscription VDI et CP :</a:t>
            </a:r>
          </a:p>
          <a:p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https://www.votre-partenaire-aloe-vera.com/aides-aux-parrainages/</a:t>
            </a:r>
            <a:endParaRPr lang="fr-F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Vous avez aussi les documents d’inscription VDI sur votre site LR dans téléchargement/parrainages/vdi </a:t>
            </a:r>
            <a:endParaRPr lang="fr-F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5B462B-69F1-449F-8091-CAB9D2C5183E}"/>
              </a:ext>
            </a:extLst>
          </p:cNvPr>
          <p:cNvSpPr/>
          <p:nvPr/>
        </p:nvSpPr>
        <p:spPr>
          <a:xfrm>
            <a:off x="187356" y="2792275"/>
            <a:ext cx="5459348" cy="2871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Infos</a:t>
            </a:r>
            <a:r>
              <a:rPr lang="fr-F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Si le prospect n’a pas de scanner, il peut prendre une photo de ses documents avec son smartphone, il vous les envoie par mail ou sms ou par WhatsApp et vous 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les transférez par mail à: </a:t>
            </a: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order.fr@lrworld.com</a:t>
            </a:r>
            <a:r>
              <a:rPr lang="fr-F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documents d’inscription sont aussi </a:t>
            </a:r>
            <a:r>
              <a:rPr lang="fr-F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remplissables</a:t>
            </a:r>
            <a:r>
              <a:rPr lang="fr-F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 un ordinateur avec Adobe Acrobat DC ou avec un smartphone avec  Fill &amp; </a:t>
            </a:r>
            <a:r>
              <a:rPr lang="fr-FR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dirty="0"/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DE8DCC34-FEBA-481E-8F8D-3E6D0F9E3D12}"/>
              </a:ext>
            </a:extLst>
          </p:cNvPr>
          <p:cNvSpPr/>
          <p:nvPr/>
        </p:nvSpPr>
        <p:spPr>
          <a:xfrm>
            <a:off x="8784975" y="3527287"/>
            <a:ext cx="387356" cy="71984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virage 12">
            <a:extLst>
              <a:ext uri="{FF2B5EF4-FFF2-40B4-BE49-F238E27FC236}">
                <a16:creationId xmlns:a16="http://schemas.microsoft.com/office/drawing/2014/main" id="{0032C0F5-CAE6-430D-8F15-548D0FB93769}"/>
              </a:ext>
            </a:extLst>
          </p:cNvPr>
          <p:cNvSpPr/>
          <p:nvPr/>
        </p:nvSpPr>
        <p:spPr>
          <a:xfrm rot="16200000">
            <a:off x="3855001" y="4566502"/>
            <a:ext cx="691756" cy="3148822"/>
          </a:xfrm>
          <a:prstGeom prst="ben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3" grpId="0" animBg="1"/>
      <p:bldP spid="18" grpId="0" animBg="1"/>
      <p:bldP spid="5" grpId="0" animBg="1"/>
      <p:bldP spid="1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1800</Words>
  <Application>Microsoft Office PowerPoint</Application>
  <PresentationFormat>Grand écran</PresentationFormat>
  <Paragraphs>236</Paragraphs>
  <Slides>13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Roboto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 faire lorsque nous recevons un contact? </vt:lpstr>
      <vt:lpstr>Présentation PowerPoint</vt:lpstr>
      <vt:lpstr>Présentation PowerPoint</vt:lpstr>
      <vt:lpstr> Le prospect est intéressé, mais il hésite … </vt:lpstr>
      <vt:lpstr>Inscription d’un partenaire par votre e-shop.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Murielle GODEFROY</dc:creator>
  <cp:lastModifiedBy>Murielle GODEFROY</cp:lastModifiedBy>
  <cp:revision>111</cp:revision>
  <dcterms:created xsi:type="dcterms:W3CDTF">2021-01-11T08:02:13Z</dcterms:created>
  <dcterms:modified xsi:type="dcterms:W3CDTF">2021-01-30T18:21:06Z</dcterms:modified>
</cp:coreProperties>
</file>